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3" r:id="rId4"/>
    <p:sldId id="259" r:id="rId5"/>
    <p:sldId id="274" r:id="rId6"/>
    <p:sldId id="275" r:id="rId7"/>
    <p:sldId id="276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7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59" d="100"/>
          <a:sy n="59" d="100"/>
        </p:scale>
        <p:origin x="7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4AD24F-508A-4D38-82F7-2D847FF6B764}" type="datetimeFigureOut">
              <a:rPr lang="nl-NL" smtClean="0"/>
              <a:t>9-2-2018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861AC-61B1-48EA-A03A-B6CE9E153FB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1425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8634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Welk licht</a:t>
            </a:r>
            <a:r>
              <a:rPr lang="nl-NL" baseline="0" dirty="0" smtClean="0"/>
              <a:t> gebruikt de plant? Plant gebruikt alleen zichtbaar licht. &gt; </a:t>
            </a:r>
            <a:r>
              <a:rPr lang="nl-NL" b="1" baseline="0" dirty="0" smtClean="0"/>
              <a:t>PAR</a:t>
            </a:r>
            <a:r>
              <a:rPr lang="nl-NL" baseline="0" dirty="0" smtClean="0"/>
              <a:t> licht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Waarom is de plant groen?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8814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Gerichter sturen</a:t>
            </a:r>
          </a:p>
          <a:p>
            <a:r>
              <a:rPr lang="nl-NL" dirty="0" smtClean="0"/>
              <a:t>	Vorm van de plant, korte / lange internodiën</a:t>
            </a:r>
          </a:p>
          <a:p>
            <a:r>
              <a:rPr lang="nl-NL" dirty="0" smtClean="0"/>
              <a:t>	Generatieve / vegetatieve groei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052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Tussen</a:t>
            </a:r>
            <a:r>
              <a:rPr lang="nl-NL" baseline="0" dirty="0" smtClean="0"/>
              <a:t> planten, microklimaat, is de RV vaak hoger, als de RV te hoog is kan de plant niet meer verdampen, daarom is luchtbeweging gewenst en is het belangrijk de RV in de gaten te houden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8632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Verbruik CO2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6312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Verbruik</a:t>
            </a:r>
            <a:r>
              <a:rPr lang="nl-NL" baseline="0" dirty="0" smtClean="0"/>
              <a:t> O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343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Doseren wanneer de plant het actiefst is: is vaak ook het moment</a:t>
            </a:r>
            <a:r>
              <a:rPr lang="nl-NL" baseline="0" dirty="0" smtClean="0"/>
              <a:t> dat het warmer word in de kas, en de lucht ramen open moeten, dit kan dus botsen.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Break-even:</a:t>
            </a:r>
            <a:r>
              <a:rPr lang="nl-NL" baseline="0" dirty="0" smtClean="0"/>
              <a:t> punt waar waar het doseren van extra CO2 niet meer tot extra opbrengsten lijd, (veel te hoge dosering kan zelfs schadelijk worden)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442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Rookgas reiniger: Zowel</a:t>
            </a:r>
            <a:r>
              <a:rPr lang="nl-NL" baseline="0" dirty="0" smtClean="0"/>
              <a:t> warmte uit de uitlaatgassen als CO2 (geconcentreert)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85716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 smtClean="0"/>
              <a:t>CAM-plant (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Crassulacean acid metabolism</a:t>
            </a:r>
            <a:r>
              <a:rPr lang="nl-NL" dirty="0" smtClean="0"/>
              <a:t>): Een speciale</a:t>
            </a:r>
            <a:r>
              <a:rPr lang="nl-NL" baseline="0" dirty="0" smtClean="0"/>
              <a:t> manier van het opnemen van CO2 wat voor komt bij planten die zich hebben moeten aanpassen aan erg dorre omstandigheden (water te korten)</a:t>
            </a:r>
          </a:p>
          <a:p>
            <a:r>
              <a:rPr lang="nl-NL" baseline="0" dirty="0" smtClean="0"/>
              <a:t>	OVERDAG de huidmondjes dicht houden om verdamping te voorkomen. S nachts nemen ze dan CO2 op, word opgeslagen en overdag gebruikt voor fotosynthese (wanneer de zon er dus is)</a:t>
            </a:r>
          </a:p>
          <a:p>
            <a:r>
              <a:rPr lang="nl-NL" baseline="0" dirty="0" smtClean="0"/>
              <a:t>Planten kunnen dit systeem volledige gebruiken, of gedeeltelijk (gedeeltelijk als in, afhankelijk van de omstandigheden)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721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Zal niet veel van in de toets voorkomen,</a:t>
            </a:r>
            <a:r>
              <a:rPr lang="nl-NL" baseline="0" dirty="0" smtClean="0"/>
              <a:t>  de termen moeten wel bekend zijn.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658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Lichtreactie: Opvangen van licht</a:t>
            </a:r>
          </a:p>
          <a:p>
            <a:r>
              <a:rPr lang="nl-NL" baseline="0" dirty="0" smtClean="0"/>
              <a:t>     Fotosysteem I en II: Niet dieper in op de fotosystemen. Komt er op neer dat no. I de energie doorgeeft aan de volgende reactie en no. II energie weer terug levert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Lichtonafhankelijke reactie: Energie van dit licht gebruiken</a:t>
            </a:r>
            <a:r>
              <a:rPr lang="nl-NL" baseline="0" dirty="0" smtClean="0"/>
              <a:t> om CO2 om te zetten. Hechten van CO2 uit de lucht aan het Rubisco Enzym in het bladgroen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8346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b="1" dirty="0" smtClean="0"/>
              <a:t>HOE DE KENNIS VAN FOTOSYNTHESE TOE TE PASSEN BINNEN DE TEELT</a:t>
            </a:r>
          </a:p>
          <a:p>
            <a:endParaRPr lang="nl-NL" dirty="0" smtClean="0"/>
          </a:p>
          <a:p>
            <a:r>
              <a:rPr lang="nl-NL" dirty="0" smtClean="0"/>
              <a:t>Wil je dat de plant de energie gebruikt om te groeien (snel, compact) of te bloeien</a:t>
            </a:r>
          </a:p>
          <a:p>
            <a:r>
              <a:rPr lang="nl-NL" dirty="0" smtClean="0"/>
              <a:t>Fotosynthese levert deze energie, op welke momenten en in welke omstandigheden deze reactie nodig is</a:t>
            </a:r>
          </a:p>
          <a:p>
            <a:endParaRPr lang="nl-NL" dirty="0" smtClean="0"/>
          </a:p>
          <a:p>
            <a:r>
              <a:rPr lang="nl-NL" dirty="0" smtClean="0"/>
              <a:t>Welke</a:t>
            </a:r>
            <a:r>
              <a:rPr lang="nl-NL" baseline="0" dirty="0" smtClean="0"/>
              <a:t> factoren kan de kweker </a:t>
            </a:r>
            <a:r>
              <a:rPr lang="nl-NL" baseline="0" dirty="0" err="1" smtClean="0"/>
              <a:t>beinvloeden</a:t>
            </a:r>
            <a:r>
              <a:rPr lang="nl-NL" baseline="0" dirty="0" smtClean="0"/>
              <a:t> om de fotosynthese te optimaliseren?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2108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Fotosystemen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5170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1" dirty="0" smtClean="0"/>
              <a:t>Onder invloed van licht!</a:t>
            </a:r>
          </a:p>
          <a:p>
            <a:r>
              <a:rPr lang="nl-NL" dirty="0" smtClean="0"/>
              <a:t>Water</a:t>
            </a:r>
          </a:p>
          <a:p>
            <a:r>
              <a:rPr lang="nl-NL" dirty="0" smtClean="0"/>
              <a:t>Koolzuurgas</a:t>
            </a:r>
          </a:p>
          <a:p>
            <a:r>
              <a:rPr lang="nl-NL" dirty="0" smtClean="0"/>
              <a:t>Glucose</a:t>
            </a:r>
          </a:p>
          <a:p>
            <a:r>
              <a:rPr lang="nl-NL" dirty="0" smtClean="0"/>
              <a:t>Zuurstofgas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4892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Niet optimale omstandigheden kunnen</a:t>
            </a:r>
            <a:r>
              <a:rPr lang="nl-NL" baseline="0" dirty="0" smtClean="0"/>
              <a:t> te maken hebben met elk van de factoren waar Fotosynthese afhankelijke van is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148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Waarom de schermen niet dicht?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79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Welk</a:t>
            </a:r>
            <a:r>
              <a:rPr lang="nl-NL" baseline="0" dirty="0" smtClean="0"/>
              <a:t> licht word er uitgestoten?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4821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Verschillende licht intensiteit op de aarde, rond</a:t>
            </a:r>
            <a:r>
              <a:rPr lang="nl-NL" baseline="0" dirty="0" smtClean="0"/>
              <a:t> de evenaar, ziet het er zo uit (zonlicht)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583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5181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06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183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713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09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9-2-2018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38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9-2-2018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8857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9-2-2018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9646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9-2-2018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031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9-2-2018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53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DA6C8-1046-41D7-9FEF-5D18570B2641}" type="datetimeFigureOut">
              <a:rPr lang="nl-NL" smtClean="0"/>
              <a:t>9-2-2018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7584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DA6C8-1046-41D7-9FEF-5D18570B2641}" type="datetimeFigureOut">
              <a:rPr lang="nl-NL" smtClean="0"/>
              <a:t>9-2-2018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6B7C8-9B84-4C16-B68F-FD41DE3E08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874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chromoscope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Plantenfysiologie</a:t>
            </a:r>
            <a:br>
              <a:rPr lang="nl-NL" dirty="0" smtClean="0"/>
            </a:br>
            <a:r>
              <a:rPr lang="nl-NL" dirty="0" smtClean="0"/>
              <a:t>Fotosynthese 2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50" y="3278388"/>
            <a:ext cx="7035749" cy="256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910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292" y="-3190"/>
            <a:ext cx="9116908" cy="5458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" descr="http://www.advancedaquarist.com/2012/10/aafeature_album/image001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8728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ledgrowlightshq.co.uk/wp-content/uploads/2013/06/carotenoids_absorption-spectr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7" y="170572"/>
            <a:ext cx="7845549" cy="588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Welk licht gebruikt de plant?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244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466664"/>
            <a:ext cx="6879704" cy="517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146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LED – lampen</a:t>
            </a:r>
          </a:p>
          <a:p>
            <a:pPr lvl="1"/>
            <a:r>
              <a:rPr lang="nl-NL" dirty="0" smtClean="0"/>
              <a:t>Sturen</a:t>
            </a:r>
          </a:p>
          <a:p>
            <a:pPr lvl="1"/>
            <a:r>
              <a:rPr lang="nl-NL" dirty="0" smtClean="0"/>
              <a:t>Specifieke kleur</a:t>
            </a:r>
            <a:endParaRPr lang="nl-NL" dirty="0"/>
          </a:p>
          <a:p>
            <a:r>
              <a:rPr lang="nl-NL" dirty="0" smtClean="0"/>
              <a:t>Plasma </a:t>
            </a:r>
            <a:r>
              <a:rPr lang="nl-NL" dirty="0"/>
              <a:t>lamp &gt; Nieuwe ontwikkeling</a:t>
            </a:r>
          </a:p>
          <a:p>
            <a:pPr lvl="1"/>
            <a:r>
              <a:rPr lang="nl-NL" dirty="0"/>
              <a:t>Nabootsen </a:t>
            </a:r>
            <a:r>
              <a:rPr lang="nl-NL" dirty="0" smtClean="0"/>
              <a:t>zonlicht &gt; ¾ van zichtbare uitstoot</a:t>
            </a:r>
            <a:endParaRPr lang="nl-NL" dirty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r>
              <a:rPr lang="nl-NL" dirty="0" smtClean="0"/>
              <a:t>Licht</a:t>
            </a:r>
            <a:endParaRPr lang="nl-NL" dirty="0"/>
          </a:p>
        </p:txBody>
      </p:sp>
      <p:pic>
        <p:nvPicPr>
          <p:cNvPr id="10244" name="Picture 4" descr="http://www.hortilight.eu/images/Overzicht/Hortilight_plasma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3645024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11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Verdamping nodig voor groei (fotosynthese)</a:t>
            </a:r>
          </a:p>
          <a:p>
            <a:r>
              <a:rPr lang="nl-NL" dirty="0" smtClean="0"/>
              <a:t>Microklimaat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Luchtvochtigheid</a:t>
            </a:r>
            <a:endParaRPr lang="nl-NL" dirty="0"/>
          </a:p>
        </p:txBody>
      </p:sp>
      <p:pic>
        <p:nvPicPr>
          <p:cNvPr id="3074" name="Picture 2" descr="http://www.benfried.com/userfiles/fotos/nb_jan_2013/chrysanten_en_k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2845202"/>
            <a:ext cx="5036078" cy="3447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73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CO2</a:t>
            </a:r>
          </a:p>
          <a:p>
            <a:pPr lvl="1"/>
            <a:r>
              <a:rPr lang="nl-NL" dirty="0"/>
              <a:t>Dosering</a:t>
            </a:r>
          </a:p>
          <a:p>
            <a:pPr lvl="1"/>
            <a:r>
              <a:rPr lang="nl-NL" dirty="0" smtClean="0"/>
              <a:t>Productie</a:t>
            </a:r>
          </a:p>
          <a:p>
            <a:pPr lvl="1"/>
            <a:r>
              <a:rPr lang="nl-NL" dirty="0" smtClean="0"/>
              <a:t>CAM</a:t>
            </a:r>
          </a:p>
          <a:p>
            <a:pPr lvl="1"/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Fotosynthese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299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Waarom CO2 doseren?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r>
              <a:rPr lang="nl-NL" dirty="0" smtClean="0"/>
              <a:t>CO2</a:t>
            </a:r>
            <a:endParaRPr lang="nl-NL" dirty="0"/>
          </a:p>
        </p:txBody>
      </p:sp>
      <p:pic>
        <p:nvPicPr>
          <p:cNvPr id="4" name="Picture 3" descr="http://www.vireoplantsales.com/public/php/phpthumb/phpThumb.php?src=1623&amp;w=800&amp;h=1600&amp;q=85&amp;f=jpg&amp;hash=910a54aa13f9ab92b3dd7f4344f626d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1" y="2557310"/>
            <a:ext cx="7603035" cy="31457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316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kennislink.nl/system/files/000/060/521/popup/mensen-massa-kudde-crowd.jpg?12754725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980728"/>
            <a:ext cx="7614646" cy="50892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21306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Doseren wanneer de plant het actiefst is</a:t>
            </a:r>
          </a:p>
          <a:p>
            <a:r>
              <a:rPr lang="nl-NL" dirty="0" smtClean="0"/>
              <a:t>Break-even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CO2 – Dosering</a:t>
            </a:r>
            <a:endParaRPr lang="nl-NL" dirty="0"/>
          </a:p>
        </p:txBody>
      </p:sp>
      <p:pic>
        <p:nvPicPr>
          <p:cNvPr id="1030" name="Picture 6" descr="http://www.vereijkenkwekerijen.nl/image.php?item_id=1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9" y="3644603"/>
            <a:ext cx="3892687" cy="2922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wageningenur.nl/upload_mm/9/7/c/7ad720f3-9455-4719-aef3-c299230c2b37_RIMG0382_490x33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3068960"/>
            <a:ext cx="3635313" cy="244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12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WKK </a:t>
            </a:r>
          </a:p>
          <a:p>
            <a:pPr lvl="1"/>
            <a:r>
              <a:rPr lang="nl-NL" dirty="0" smtClean="0"/>
              <a:t>CO2 &gt; Rookgasreiniger</a:t>
            </a:r>
          </a:p>
          <a:p>
            <a:pPr lvl="1"/>
            <a:r>
              <a:rPr lang="nl-NL" dirty="0" smtClean="0"/>
              <a:t>Elektriciteit</a:t>
            </a:r>
            <a:r>
              <a:rPr lang="nl-NL" dirty="0"/>
              <a:t>&gt; </a:t>
            </a:r>
            <a:r>
              <a:rPr lang="nl-NL" dirty="0" smtClean="0"/>
              <a:t>Dynamo</a:t>
            </a:r>
          </a:p>
          <a:p>
            <a:pPr lvl="1"/>
            <a:r>
              <a:rPr lang="nl-NL" dirty="0" smtClean="0"/>
              <a:t>Warmte &gt; Warmtewisselaar</a:t>
            </a:r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CO2 </a:t>
            </a:r>
            <a:r>
              <a:rPr lang="nl-NL" dirty="0" smtClean="0"/>
              <a:t>- Productie</a:t>
            </a:r>
            <a:endParaRPr lang="nl-NL" dirty="0"/>
          </a:p>
        </p:txBody>
      </p:sp>
      <p:pic>
        <p:nvPicPr>
          <p:cNvPr id="5124" name="Picture 4" descr="http://www.jorisco.be/auction/dossiers/987/P10005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440" y="4077073"/>
            <a:ext cx="3418731" cy="2559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oussoren.net/wp-content/gallery/plaatsing-wkk/plaatsenvandewkkinhetketelhuis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439" y="1268760"/>
            <a:ext cx="3503712" cy="2627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377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/>
            <a:r>
              <a:rPr lang="nl-NL" dirty="0" smtClean="0"/>
              <a:t>Fasen</a:t>
            </a:r>
          </a:p>
          <a:p>
            <a:pPr marL="880110" lvl="1" indent="-514350"/>
            <a:r>
              <a:rPr lang="nl-NL" dirty="0" smtClean="0"/>
              <a:t>Lichtreactie &gt; openvangen van het licht</a:t>
            </a:r>
          </a:p>
          <a:p>
            <a:pPr marL="880110" lvl="1" indent="-514350"/>
            <a:r>
              <a:rPr lang="nl-NL" dirty="0" err="1" smtClean="0"/>
              <a:t>Calvin</a:t>
            </a:r>
            <a:r>
              <a:rPr lang="nl-NL" dirty="0" smtClean="0"/>
              <a:t> </a:t>
            </a:r>
            <a:r>
              <a:rPr lang="nl-NL" dirty="0" err="1" smtClean="0"/>
              <a:t>cycles</a:t>
            </a:r>
            <a:r>
              <a:rPr lang="nl-NL" dirty="0" smtClean="0"/>
              <a:t> &gt; gebruiken van dit licht om CO2 om te zetten</a:t>
            </a:r>
          </a:p>
          <a:p>
            <a:pPr marL="624078" indent="-514350"/>
            <a:endParaRPr lang="nl-NL" dirty="0" smtClean="0"/>
          </a:p>
          <a:p>
            <a:pPr marL="624078" indent="-514350">
              <a:buAutoNum type="arabicPeriod"/>
            </a:pP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r>
              <a:rPr lang="nl-NL" dirty="0" smtClean="0"/>
              <a:t>Fotosynthese</a:t>
            </a:r>
            <a:endParaRPr lang="nl-NL" dirty="0"/>
          </a:p>
        </p:txBody>
      </p:sp>
      <p:pic>
        <p:nvPicPr>
          <p:cNvPr id="4" name="Picture 10" descr="http://upload.wikimedia.org/wikipedia/commons/4/49/Plagiomnium_affine_laminazelle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9990" y="3284984"/>
            <a:ext cx="4272475" cy="3204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1667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CAM: </a:t>
            </a:r>
            <a:r>
              <a:rPr lang="nl-NL" dirty="0"/>
              <a:t>Crassulacean acid </a:t>
            </a:r>
            <a:r>
              <a:rPr lang="nl-NL" dirty="0"/>
              <a:t>metabolism</a:t>
            </a:r>
          </a:p>
          <a:p>
            <a:pPr lvl="1"/>
            <a:r>
              <a:rPr lang="nl-NL" dirty="0" smtClean="0"/>
              <a:t>Overdag huidmondjes gesloten om water te besparen, ´s nachts CO2 opgenomen en opgeslagen voor fotosynthese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r>
              <a:rPr lang="nl-NL" dirty="0" smtClean="0"/>
              <a:t>CO2 - CAM</a:t>
            </a:r>
            <a:endParaRPr lang="nl-NL" dirty="0"/>
          </a:p>
        </p:txBody>
      </p:sp>
      <p:pic>
        <p:nvPicPr>
          <p:cNvPr id="7172" name="Picture 4" descr="http://www.frankmeester.nl/files/images/product-range/category_fbf774d02a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3789040"/>
            <a:ext cx="3454946" cy="258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940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LAI = Leaf area index = oppervlakte </a:t>
            </a:r>
            <a:r>
              <a:rPr lang="nl-NL" dirty="0" smtClean="0"/>
              <a:t>blad</a:t>
            </a:r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Gewasgroeianalyze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57" y="2527527"/>
            <a:ext cx="6263368" cy="397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6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nl-NL" i="1" dirty="0" smtClean="0"/>
              <a:t>“Proces </a:t>
            </a:r>
            <a:r>
              <a:rPr lang="nl-NL" i="1" dirty="0"/>
              <a:t>waarbij koolstofdioxide en water worden omgezet in suikers onder invloed van licht”</a:t>
            </a:r>
          </a:p>
          <a:p>
            <a:endParaRPr lang="nl-NL" dirty="0" smtClean="0"/>
          </a:p>
          <a:p>
            <a:r>
              <a:rPr lang="nl-NL" dirty="0" smtClean="0"/>
              <a:t>Lichtreactie</a:t>
            </a:r>
          </a:p>
          <a:p>
            <a:pPr lvl="1"/>
            <a:r>
              <a:rPr lang="nl-NL" dirty="0" smtClean="0"/>
              <a:t>Fotosystemen I en II</a:t>
            </a:r>
          </a:p>
          <a:p>
            <a:r>
              <a:rPr lang="nl-NL" dirty="0" smtClean="0"/>
              <a:t>Lichtonafhankelijke reactie</a:t>
            </a:r>
          </a:p>
          <a:p>
            <a:pPr lvl="1"/>
            <a:r>
              <a:rPr lang="nl-NL" dirty="0" smtClean="0"/>
              <a:t>Calvin Cyclus</a:t>
            </a:r>
          </a:p>
          <a:p>
            <a:pPr lvl="1"/>
            <a:r>
              <a:rPr lang="nl-NL" dirty="0" smtClean="0"/>
              <a:t>Rubisco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Fotosynthese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0338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Energiebron plant</a:t>
            </a:r>
          </a:p>
          <a:p>
            <a:r>
              <a:rPr lang="nl-NL" dirty="0" smtClean="0"/>
              <a:t>Vegetatieve groei</a:t>
            </a:r>
          </a:p>
          <a:p>
            <a:pPr lvl="2"/>
            <a:r>
              <a:rPr lang="nl-NL" dirty="0" smtClean="0"/>
              <a:t>Compact of gerekt</a:t>
            </a:r>
          </a:p>
          <a:p>
            <a:r>
              <a:rPr lang="nl-NL" dirty="0" smtClean="0"/>
              <a:t>Generatieve groei</a:t>
            </a:r>
          </a:p>
          <a:p>
            <a:endParaRPr lang="nl-NL" dirty="0" smtClean="0"/>
          </a:p>
          <a:p>
            <a:r>
              <a:rPr lang="nl-NL" dirty="0" smtClean="0"/>
              <a:t>Factoren</a:t>
            </a:r>
          </a:p>
          <a:p>
            <a:pPr lvl="1"/>
            <a:r>
              <a:rPr lang="nl-NL" dirty="0" smtClean="0"/>
              <a:t>Lichtintensiteit</a:t>
            </a:r>
          </a:p>
          <a:p>
            <a:pPr lvl="1"/>
            <a:r>
              <a:rPr lang="nl-NL" dirty="0" smtClean="0"/>
              <a:t>Temperatuur</a:t>
            </a:r>
          </a:p>
          <a:p>
            <a:pPr lvl="1"/>
            <a:r>
              <a:rPr lang="nl-NL" dirty="0" smtClean="0"/>
              <a:t>CO2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Toepassen fotosynthese</a:t>
            </a:r>
            <a:endParaRPr lang="nl-NL" dirty="0"/>
          </a:p>
        </p:txBody>
      </p:sp>
      <p:pic>
        <p:nvPicPr>
          <p:cNvPr id="1026" name="Picture 2" descr="http://www.hovaria.com/Image/VerbrandeBlader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080" y="1772816"/>
            <a:ext cx="3593976" cy="2695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012870" y="4669970"/>
            <a:ext cx="75017" cy="8472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049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248073"/>
            <a:ext cx="7344816" cy="55450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79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endParaRPr lang="pt-BR" dirty="0" smtClean="0"/>
          </a:p>
          <a:p>
            <a:pPr algn="ctr">
              <a:buNone/>
            </a:pPr>
            <a:r>
              <a:rPr lang="pt-BR" dirty="0" smtClean="0"/>
              <a:t>6 </a:t>
            </a:r>
            <a:r>
              <a:rPr lang="pt-BR" dirty="0"/>
              <a:t>H</a:t>
            </a:r>
            <a:r>
              <a:rPr lang="pt-BR" baseline="-25000" dirty="0"/>
              <a:t>2</a:t>
            </a:r>
            <a:r>
              <a:rPr lang="pt-BR" dirty="0"/>
              <a:t>O + 6 CO</a:t>
            </a:r>
            <a:r>
              <a:rPr lang="pt-BR" baseline="-25000" dirty="0"/>
              <a:t>2</a:t>
            </a:r>
            <a:r>
              <a:rPr lang="pt-BR" dirty="0"/>
              <a:t> → C</a:t>
            </a:r>
            <a:r>
              <a:rPr lang="pt-BR" baseline="-25000" dirty="0"/>
              <a:t>6</a:t>
            </a:r>
            <a:r>
              <a:rPr lang="pt-BR" dirty="0"/>
              <a:t>H</a:t>
            </a:r>
            <a:r>
              <a:rPr lang="pt-BR" baseline="-25000" dirty="0"/>
              <a:t>12</a:t>
            </a:r>
            <a:r>
              <a:rPr lang="pt-BR" dirty="0"/>
              <a:t>O</a:t>
            </a:r>
            <a:r>
              <a:rPr lang="pt-BR" baseline="-25000" dirty="0"/>
              <a:t>6</a:t>
            </a:r>
            <a:r>
              <a:rPr lang="pt-BR" dirty="0"/>
              <a:t> + 6 O</a:t>
            </a:r>
            <a:r>
              <a:rPr lang="pt-BR" baseline="-25000" dirty="0"/>
              <a:t>2</a:t>
            </a:r>
          </a:p>
          <a:p>
            <a:pPr algn="ctr">
              <a:buNone/>
            </a:pPr>
            <a:endParaRPr lang="pt-BR" baseline="-25000" dirty="0"/>
          </a:p>
          <a:p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Formule</a:t>
            </a:r>
            <a:endParaRPr lang="nl-NL" dirty="0"/>
          </a:p>
        </p:txBody>
      </p:sp>
      <p:sp>
        <p:nvSpPr>
          <p:cNvPr id="6" name="Rectangle 5"/>
          <p:cNvSpPr/>
          <p:nvPr/>
        </p:nvSpPr>
        <p:spPr>
          <a:xfrm>
            <a:off x="2520598" y="2060848"/>
            <a:ext cx="7200800" cy="1296144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Zon 6"/>
          <p:cNvSpPr/>
          <p:nvPr/>
        </p:nvSpPr>
        <p:spPr>
          <a:xfrm>
            <a:off x="5529389" y="836712"/>
            <a:ext cx="1183218" cy="1058416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4449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Geen reactie &gt; Ontbreken vereiste</a:t>
            </a:r>
          </a:p>
          <a:p>
            <a:pPr lvl="1"/>
            <a:r>
              <a:rPr lang="nl-NL" dirty="0" smtClean="0"/>
              <a:t>Blad warmt op</a:t>
            </a:r>
          </a:p>
          <a:p>
            <a:r>
              <a:rPr lang="nl-NL" dirty="0" smtClean="0"/>
              <a:t>Fotosynthese &gt; Volledige cyclus</a:t>
            </a:r>
          </a:p>
          <a:p>
            <a:pPr lvl="1"/>
            <a:r>
              <a:rPr lang="nl-NL" dirty="0" smtClean="0"/>
              <a:t>Glucose</a:t>
            </a:r>
          </a:p>
          <a:p>
            <a:r>
              <a:rPr lang="nl-NL" dirty="0" smtClean="0"/>
              <a:t>Fluorescentie &gt; Onderbroken cyclus</a:t>
            </a:r>
          </a:p>
          <a:p>
            <a:pPr lvl="1"/>
            <a:r>
              <a:rPr lang="nl-NL" dirty="0" smtClean="0"/>
              <a:t>Fluorescentie straling</a:t>
            </a:r>
          </a:p>
          <a:p>
            <a:pPr lvl="1"/>
            <a:r>
              <a:rPr lang="nl-NL" dirty="0" smtClean="0"/>
              <a:t>Niet optimale omstandigheden</a:t>
            </a:r>
          </a:p>
          <a:p>
            <a:pPr lvl="1"/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Fotosynthese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671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Welk licht word er uitgestoten?</a:t>
            </a:r>
          </a:p>
          <a:p>
            <a:r>
              <a:rPr lang="nl-NL" dirty="0" smtClean="0"/>
              <a:t>Hoeveel licht word er uitgestoten?</a:t>
            </a:r>
          </a:p>
          <a:p>
            <a:r>
              <a:rPr lang="nl-NL" dirty="0" smtClean="0"/>
              <a:t>Wat doet de plant met het licht?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Licht</a:t>
            </a:r>
            <a:endParaRPr lang="nl-NL" dirty="0"/>
          </a:p>
        </p:txBody>
      </p:sp>
      <p:pic>
        <p:nvPicPr>
          <p:cNvPr id="7170" name="Picture 2" descr="http://static.mijnwebwinkel.nl/winkel/ledspectrum/images/ledinkas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017" y="3968323"/>
            <a:ext cx="2952328" cy="2172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platformlichthinder.nl/wp-content/themes/jeroentheme20augustus/images/kas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825" y="3068960"/>
            <a:ext cx="3888432" cy="2584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034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r>
              <a:rPr lang="nl-NL" dirty="0" smtClean="0"/>
              <a:t>Licht</a:t>
            </a:r>
            <a:endParaRPr lang="nl-NL" dirty="0"/>
          </a:p>
        </p:txBody>
      </p:sp>
      <p:pic>
        <p:nvPicPr>
          <p:cNvPr id="4" name="Picture 2" descr="http://www.chi-machine.eu/images/infraroo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1525674"/>
            <a:ext cx="8856984" cy="425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lesframboises.nl/wp-content/uploads/2011/05/2011-05-26-milky-way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074" y="120688"/>
            <a:ext cx="1039410" cy="103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75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614</Words>
  <Application>Microsoft Office PowerPoint</Application>
  <PresentationFormat>Breedbeeld</PresentationFormat>
  <Paragraphs>125</Paragraphs>
  <Slides>21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Kantoorthema</vt:lpstr>
      <vt:lpstr>Plantenfysiologie Fotosynthese 2 </vt:lpstr>
      <vt:lpstr> Fotosynthese</vt:lpstr>
      <vt:lpstr>Fotosynthese</vt:lpstr>
      <vt:lpstr>3. Toepassen fotosynthese</vt:lpstr>
      <vt:lpstr>PowerPoint-presentatie</vt:lpstr>
      <vt:lpstr>Formule</vt:lpstr>
      <vt:lpstr>Fotosynthese</vt:lpstr>
      <vt:lpstr>Licht</vt:lpstr>
      <vt:lpstr> Licht</vt:lpstr>
      <vt:lpstr>PowerPoint-presentatie</vt:lpstr>
      <vt:lpstr>Welk licht gebruikt de plant?</vt:lpstr>
      <vt:lpstr>PowerPoint-presentatie</vt:lpstr>
      <vt:lpstr> Licht</vt:lpstr>
      <vt:lpstr>Luchtvochtigheid</vt:lpstr>
      <vt:lpstr>Fotosynthese</vt:lpstr>
      <vt:lpstr> CO2</vt:lpstr>
      <vt:lpstr>PowerPoint-presentatie</vt:lpstr>
      <vt:lpstr>3. CO2 – Dosering</vt:lpstr>
      <vt:lpstr>CO2 - Productie</vt:lpstr>
      <vt:lpstr> CO2 - CAM</vt:lpstr>
      <vt:lpstr>Gewasgroeianalyze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Plantenfysiologie</dc:title>
  <dc:creator>Thijs Rutters</dc:creator>
  <cp:lastModifiedBy>Thijs Rutters</cp:lastModifiedBy>
  <cp:revision>14</cp:revision>
  <dcterms:created xsi:type="dcterms:W3CDTF">2017-09-26T13:54:22Z</dcterms:created>
  <dcterms:modified xsi:type="dcterms:W3CDTF">2018-02-09T13:19:28Z</dcterms:modified>
</cp:coreProperties>
</file>